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1"/>
  </p:notesMasterIdLst>
  <p:sldIdLst>
    <p:sldId id="256" r:id="rId2"/>
    <p:sldId id="274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60" r:id="rId2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9190F-DD56-4DAA-B6E9-E4F09B140117}" type="datetimeFigureOut">
              <a:rPr lang="sk-SK" smtClean="0"/>
              <a:t>12. 10. 2022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EBED9-BB2A-41D1-B340-DDA3468400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4489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BED9-BB2A-41D1-B340-DDA34684005B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257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BED9-BB2A-41D1-B340-DDA34684005B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611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BED9-BB2A-41D1-B340-DDA34684005B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1444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BED9-BB2A-41D1-B340-DDA34684005B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3956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BED9-BB2A-41D1-B340-DDA34684005B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692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6DAD-79DF-492B-B4A5-268A429F5CC8}" type="datetimeFigureOut">
              <a:rPr lang="sk-SK" smtClean="0"/>
              <a:t>12. 10. 2022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EE8B-621E-48BD-AF33-43754AF45D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930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6DAD-79DF-492B-B4A5-268A429F5CC8}" type="datetimeFigureOut">
              <a:rPr lang="sk-SK" smtClean="0"/>
              <a:t>12. 10. 2022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EE8B-621E-48BD-AF33-43754AF45D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533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6DAD-79DF-492B-B4A5-268A429F5CC8}" type="datetimeFigureOut">
              <a:rPr lang="sk-SK" smtClean="0"/>
              <a:t>12. 10. 2022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EE8B-621E-48BD-AF33-43754AF45D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451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6DAD-79DF-492B-B4A5-268A429F5CC8}" type="datetimeFigureOut">
              <a:rPr lang="sk-SK" smtClean="0"/>
              <a:t>12. 10. 2022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EE8B-621E-48BD-AF33-43754AF45D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921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6DAD-79DF-492B-B4A5-268A429F5CC8}" type="datetimeFigureOut">
              <a:rPr lang="sk-SK" smtClean="0"/>
              <a:t>12. 10. 2022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EE8B-621E-48BD-AF33-43754AF45D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771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6DAD-79DF-492B-B4A5-268A429F5CC8}" type="datetimeFigureOut">
              <a:rPr lang="sk-SK" smtClean="0"/>
              <a:t>12. 10. 2022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EE8B-621E-48BD-AF33-43754AF45D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67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6DAD-79DF-492B-B4A5-268A429F5CC8}" type="datetimeFigureOut">
              <a:rPr lang="sk-SK" smtClean="0"/>
              <a:t>12. 10. 2022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EE8B-621E-48BD-AF33-43754AF45D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273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6DAD-79DF-492B-B4A5-268A429F5CC8}" type="datetimeFigureOut">
              <a:rPr lang="sk-SK" smtClean="0"/>
              <a:t>12. 10. 2022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EE8B-621E-48BD-AF33-43754AF45D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574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6DAD-79DF-492B-B4A5-268A429F5CC8}" type="datetimeFigureOut">
              <a:rPr lang="sk-SK" smtClean="0"/>
              <a:t>12. 10. 2022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EE8B-621E-48BD-AF33-43754AF45D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357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6DAD-79DF-492B-B4A5-268A429F5CC8}" type="datetimeFigureOut">
              <a:rPr lang="sk-SK" smtClean="0"/>
              <a:t>12. 10. 2022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EE8B-621E-48BD-AF33-43754AF45D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539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6DAD-79DF-492B-B4A5-268A429F5CC8}" type="datetimeFigureOut">
              <a:rPr lang="sk-SK" smtClean="0"/>
              <a:t>12. 10. 2022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EE8B-621E-48BD-AF33-43754AF45D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297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56DAD-79DF-492B-B4A5-268A429F5CC8}" type="datetimeFigureOut">
              <a:rPr lang="sk-SK" smtClean="0"/>
              <a:t>12. 10. 2022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4EE8B-621E-48BD-AF33-43754AF45D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36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echcontent.com/torsional-pendulum/" TargetMode="External"/><Relationship Id="rId2" Type="http://schemas.openxmlformats.org/officeDocument/2006/relationships/hyperlink" Target="https://www.teachspin.com/torsional-oscillato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Helmholtz_coi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/>
              <a:t>2.	Kmitajúca </a:t>
            </a:r>
            <a:r>
              <a:rPr lang="sk-SK" b="1" dirty="0" smtClean="0"/>
              <a:t>guľa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898879"/>
          </a:xfrm>
        </p:spPr>
        <p:txBody>
          <a:bodyPr>
            <a:normAutofit/>
          </a:bodyPr>
          <a:lstStyle/>
          <a:p>
            <a:r>
              <a:rPr lang="sk-SK" dirty="0"/>
              <a:t>Ľahká guľa s vodivým povrchom je zavesená na tenkom drôte. Keď guľu pootočíte okolo zvislej osi (čím sa drôt skrúti) a potom ju uvoľníte, začne kmitať. Preskúmajte, ako prítomnosť magnetického poľa ovplyvňuje tento pohyb. </a:t>
            </a:r>
          </a:p>
          <a:p>
            <a:endParaRPr lang="sk-SK" dirty="0"/>
          </a:p>
          <a:p>
            <a:r>
              <a:rPr lang="sk-SK" dirty="0"/>
              <a:t>František Kundracik</a:t>
            </a:r>
          </a:p>
          <a:p>
            <a:r>
              <a:rPr lang="sk-SK" dirty="0"/>
              <a:t>Katedra experimentálnej fyziky FMFI UK v Bratislave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4059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Vplyv veľkosti tlmenia na kmity</a:t>
            </a:r>
            <a:endParaRPr lang="sk-SK" dirty="0"/>
          </a:p>
        </p:txBody>
      </p:sp>
      <p:sp>
        <p:nvSpPr>
          <p:cNvPr id="9" name="TextBox 8"/>
          <p:cNvSpPr txBox="1"/>
          <p:nvPr/>
        </p:nvSpPr>
        <p:spPr>
          <a:xfrm>
            <a:off x="2209871" y="1819709"/>
            <a:ext cx="883030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/>
              <a:t>Podľa veľkosti môže byť tlmenie: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400" dirty="0" smtClean="0"/>
              <a:t>Podkritické – sínusové kmity postupne exponenciálne zanikajú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k-SK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k-SK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k-SK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k-SK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k-SK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k-SK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400" dirty="0" smtClean="0"/>
              <a:t>Nadkritické – oscilátor neurobí ani jeden </a:t>
            </a:r>
            <a:r>
              <a:rPr lang="sk-SK" sz="2400" dirty="0" err="1" smtClean="0"/>
              <a:t>prekmit</a:t>
            </a:r>
            <a:r>
              <a:rPr lang="sk-SK" sz="2400" dirty="0" smtClean="0"/>
              <a:t>, </a:t>
            </a:r>
            <a:br>
              <a:rPr lang="sk-SK" sz="2400" dirty="0" smtClean="0"/>
            </a:br>
            <a:r>
              <a:rPr lang="sk-SK" sz="2400" dirty="0" smtClean="0"/>
              <a:t>iba pomalý návrat do rovnovážneho stavu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400" dirty="0" smtClean="0"/>
              <a:t>Kritické – bez </a:t>
            </a:r>
            <a:r>
              <a:rPr lang="sk-SK" sz="2400" dirty="0" err="1" smtClean="0"/>
              <a:t>prekmitu</a:t>
            </a:r>
            <a:r>
              <a:rPr lang="sk-SK" sz="2400" dirty="0" smtClean="0"/>
              <a:t>, najrýchlejší návrat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3" y="1819709"/>
            <a:ext cx="2145978" cy="4419983"/>
          </a:xfrm>
          <a:prstGeom prst="rect">
            <a:avLst/>
          </a:prstGeom>
        </p:spPr>
      </p:pic>
      <p:pic>
        <p:nvPicPr>
          <p:cNvPr id="1026" name="Picture 2" descr="Soubor:Damped oscillation graph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941" y="2717509"/>
            <a:ext cx="23622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0212" y="3813122"/>
            <a:ext cx="2600727" cy="262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Kritické tlmenie</a:t>
            </a:r>
            <a:endParaRPr lang="sk-SK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5161" y="1570548"/>
            <a:ext cx="6280660" cy="48723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1378" y="1744084"/>
            <a:ext cx="3490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Kľúčové faktory:</a:t>
            </a:r>
            <a:endParaRPr lang="sk-SK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03" y="2382255"/>
            <a:ext cx="2145978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6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Pokles amplitúdy pri podkritickom tlmení</a:t>
            </a:r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3717634" y="2100258"/>
            <a:ext cx="40714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Exponenciálny pokles:</a:t>
            </a:r>
          </a:p>
          <a:p>
            <a:endParaRPr lang="sk-SK" sz="2800" dirty="0"/>
          </a:p>
          <a:p>
            <a:endParaRPr lang="sk-SK" sz="2800" dirty="0" smtClean="0"/>
          </a:p>
          <a:p>
            <a:r>
              <a:rPr lang="sk-SK" sz="2800" dirty="0" smtClean="0"/>
              <a:t>Časová konštanta:</a:t>
            </a:r>
          </a:p>
          <a:p>
            <a:endParaRPr lang="sk-SK" sz="2800" dirty="0"/>
          </a:p>
          <a:p>
            <a:endParaRPr lang="sk-SK" sz="2800" dirty="0" smtClean="0"/>
          </a:p>
          <a:p>
            <a:endParaRPr lang="sk-SK" sz="2800" dirty="0"/>
          </a:p>
          <a:p>
            <a:endParaRPr lang="sk-SK" sz="2800" dirty="0" smtClean="0"/>
          </a:p>
          <a:p>
            <a:endParaRPr lang="sk-SK" sz="2800" dirty="0" smtClean="0"/>
          </a:p>
          <a:p>
            <a:r>
              <a:rPr lang="sk-SK" sz="2800" dirty="0" smtClean="0"/>
              <a:t>Počet kmitov:</a:t>
            </a:r>
            <a:endParaRPr lang="sk-SK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1709" y="1552996"/>
            <a:ext cx="2042681" cy="2704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45" y="1690688"/>
            <a:ext cx="2145978" cy="44199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93" y="4119625"/>
            <a:ext cx="3643939" cy="26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Nehomogénne pole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Podobný efekt, ale oveľa komplikovanejšia úloha</a:t>
            </a:r>
          </a:p>
          <a:p>
            <a:r>
              <a:rPr lang="sk-SK" dirty="0" smtClean="0"/>
              <a:t>Trochu jednoduchšie, ak má guľa veľký polomer, takže ju</a:t>
            </a:r>
            <a:br>
              <a:rPr lang="sk-SK" dirty="0" smtClean="0"/>
            </a:br>
            <a:r>
              <a:rPr lang="sk-SK" dirty="0" smtClean="0"/>
              <a:t>v okolí magnetu možno považovať za rovinu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5737" y="2868260"/>
            <a:ext cx="3356780" cy="363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84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získať guľu vodivú na povrchu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Plastová guľa obalená Alobalom</a:t>
            </a:r>
          </a:p>
          <a:p>
            <a:r>
              <a:rPr lang="sk-SK" dirty="0" smtClean="0"/>
              <a:t>Plastová guľa nasprejovaná vodivým sprejom</a:t>
            </a:r>
            <a:br>
              <a:rPr lang="sk-SK" dirty="0" smtClean="0"/>
            </a:br>
            <a:r>
              <a:rPr lang="sk-SK" dirty="0" smtClean="0"/>
              <a:t>(uhlík, striebro, ...) – potreby pre elektroniku</a:t>
            </a:r>
          </a:p>
          <a:p>
            <a:r>
              <a:rPr lang="sk-SK" dirty="0" smtClean="0"/>
              <a:t>Kúpiť dutú guľu z </a:t>
            </a:r>
            <a:r>
              <a:rPr lang="sk-SK" dirty="0" err="1" smtClean="0"/>
              <a:t>nerezu</a:t>
            </a:r>
            <a:r>
              <a:rPr lang="sk-SK" dirty="0" smtClean="0"/>
              <a:t> (ak je nemagnetický) </a:t>
            </a:r>
            <a:br>
              <a:rPr lang="sk-SK" dirty="0" smtClean="0"/>
            </a:br>
            <a:r>
              <a:rPr lang="sk-SK" dirty="0" smtClean="0"/>
              <a:t>alebo z hliníka (dekorácie, ozdobné gule-kľučky</a:t>
            </a:r>
            <a:br>
              <a:rPr lang="sk-SK" dirty="0" smtClean="0"/>
            </a:br>
            <a:r>
              <a:rPr lang="sk-SK" dirty="0" smtClean="0"/>
              <a:t>s malým otvorom, formy na pečenie...)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907" y="1383663"/>
            <a:ext cx="2159185" cy="2159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95854" y="1774987"/>
            <a:ext cx="1401358" cy="1868478"/>
          </a:xfrm>
          <a:prstGeom prst="rect">
            <a:avLst/>
          </a:prstGeom>
        </p:spPr>
      </p:pic>
      <p:pic>
        <p:nvPicPr>
          <p:cNvPr id="1026" name="Picture 2" descr="EMI 35 - 200 m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9428" y="1383663"/>
            <a:ext cx="1627153" cy="216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6223" y="4561386"/>
            <a:ext cx="2019684" cy="2019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0009" y="4001294"/>
            <a:ext cx="3966572" cy="282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10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vytvoriť homogénne magnetické pole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Helmholtzove</a:t>
            </a:r>
            <a:r>
              <a:rPr lang="sk-SK" dirty="0" smtClean="0"/>
              <a:t> cievky [4]</a:t>
            </a:r>
          </a:p>
          <a:p>
            <a:r>
              <a:rPr lang="sk-SK" dirty="0" smtClean="0"/>
              <a:t>Vzdialenosť medzi cievkami = polomer cievok</a:t>
            </a:r>
          </a:p>
          <a:p>
            <a:r>
              <a:rPr lang="sk-SK" dirty="0" smtClean="0"/>
              <a:t>Pomerne veľká oblasť medzi cievkami, kde je pole dosť homogénne</a:t>
            </a:r>
          </a:p>
          <a:p>
            <a:r>
              <a:rPr lang="sk-SK" dirty="0" smtClean="0"/>
              <a:t>N-počet závitov každej z cievok</a:t>
            </a:r>
          </a:p>
          <a:p>
            <a:r>
              <a:rPr lang="sk-SK" dirty="0" smtClean="0"/>
              <a:t>100z, 10A, priemer 20cm: B ~ 0.01T</a:t>
            </a:r>
          </a:p>
          <a:p>
            <a:r>
              <a:rPr lang="sk-SK" dirty="0" smtClean="0"/>
              <a:t>Možno meniť B</a:t>
            </a:r>
          </a:p>
          <a:p>
            <a:endParaRPr lang="sk-SK" dirty="0"/>
          </a:p>
        </p:txBody>
      </p:sp>
      <p:pic>
        <p:nvPicPr>
          <p:cNvPr id="2050" name="Picture 2" descr="https://upload.wikimedia.org/wikipedia/commons/thumb/8/8d/Helmholtz_coils.png/255px-Helmholtz_coi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1662" y="3484088"/>
            <a:ext cx="24288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9562" y="4623576"/>
            <a:ext cx="2603038" cy="118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39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vytvoriť homogénne magnetické pole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Silné magnety nalepené na doskách</a:t>
            </a:r>
          </a:p>
          <a:p>
            <a:r>
              <a:rPr lang="sk-SK" dirty="0" smtClean="0"/>
              <a:t>B ~ 1,3 T – </a:t>
            </a:r>
            <a:r>
              <a:rPr lang="sk-SK" dirty="0" err="1" smtClean="0"/>
              <a:t>supersilné</a:t>
            </a:r>
            <a:r>
              <a:rPr lang="sk-SK" dirty="0" smtClean="0"/>
              <a:t> magnety</a:t>
            </a:r>
            <a:br>
              <a:rPr lang="sk-SK" dirty="0" smtClean="0"/>
            </a:br>
            <a:r>
              <a:rPr lang="sk-SK" dirty="0" smtClean="0"/>
              <a:t>B ~ 0,35 T – „čierne“ magnety</a:t>
            </a:r>
          </a:p>
          <a:p>
            <a:r>
              <a:rPr lang="sk-SK" dirty="0" smtClean="0"/>
              <a:t>Nemožno spojito meniť B</a:t>
            </a:r>
          </a:p>
          <a:p>
            <a:r>
              <a:rPr lang="sk-SK" dirty="0" smtClean="0"/>
              <a:t>Vzdialenejšie </a:t>
            </a:r>
            <a:r>
              <a:rPr lang="sk-SK" dirty="0" err="1" smtClean="0"/>
              <a:t>supersilné</a:t>
            </a:r>
            <a:r>
              <a:rPr lang="sk-SK" dirty="0" smtClean="0"/>
              <a:t> magnety </a:t>
            </a:r>
            <a:br>
              <a:rPr lang="sk-SK" dirty="0" smtClean="0"/>
            </a:br>
            <a:r>
              <a:rPr lang="sk-SK" dirty="0" smtClean="0"/>
              <a:t>– možno meniť vzdialenosť</a:t>
            </a:r>
            <a:br>
              <a:rPr lang="sk-SK" dirty="0" smtClean="0"/>
            </a:br>
            <a:r>
              <a:rPr lang="sk-SK" dirty="0" smtClean="0"/>
              <a:t>(veľkosť B v strede medzi nimi)</a:t>
            </a:r>
          </a:p>
          <a:p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0021" y="1690688"/>
            <a:ext cx="2354441" cy="2709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3517" y="4535454"/>
            <a:ext cx="6114852" cy="237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a ako merať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Torznú tuhosť vlákna – z frekvencie/periódy kmitov objektu so známym momentom zotrvačnosti (napríklad plná gulička zavesená na vlákne)</a:t>
            </a:r>
          </a:p>
          <a:p>
            <a:r>
              <a:rPr lang="sk-SK" dirty="0" smtClean="0"/>
              <a:t>Hmotnosť gule – bežné váhy</a:t>
            </a:r>
          </a:p>
          <a:p>
            <a:r>
              <a:rPr lang="sk-SK" dirty="0" smtClean="0"/>
              <a:t>Elektrický odpor povrchu gule medzi „pólmi“ – závisí od pomeru</a:t>
            </a:r>
          </a:p>
          <a:p>
            <a:r>
              <a:rPr lang="sk-SK" dirty="0" smtClean="0"/>
              <a:t>Magnetické pole cievok </a:t>
            </a:r>
            <a:br>
              <a:rPr lang="sk-SK" dirty="0" smtClean="0"/>
            </a:br>
            <a:r>
              <a:rPr lang="sk-SK" dirty="0"/>
              <a:t>– </a:t>
            </a:r>
            <a:r>
              <a:rPr lang="sk-SK" dirty="0" smtClean="0"/>
              <a:t>Senzor IP </a:t>
            </a:r>
            <a:r>
              <a:rPr lang="sk-SK" dirty="0" err="1" smtClean="0"/>
              <a:t>Couch</a:t>
            </a:r>
            <a:r>
              <a:rPr lang="sk-SK" dirty="0" smtClean="0"/>
              <a:t>, </a:t>
            </a:r>
            <a:r>
              <a:rPr lang="sk-SK" dirty="0" err="1" smtClean="0"/>
              <a:t>Vernier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– </a:t>
            </a:r>
            <a:r>
              <a:rPr lang="sk-SK" dirty="0" err="1" smtClean="0"/>
              <a:t>Hallova</a:t>
            </a:r>
            <a:r>
              <a:rPr lang="sk-SK" dirty="0" smtClean="0"/>
              <a:t> sonda, napr. </a:t>
            </a:r>
            <a:r>
              <a:rPr lang="sk-SK" dirty="0"/>
              <a:t>A1324LUA-T</a:t>
            </a:r>
          </a:p>
          <a:p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6027" y="3237108"/>
            <a:ext cx="947773" cy="1234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1065" y="4531954"/>
            <a:ext cx="2982995" cy="223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14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Aké experimenty robiť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Nájsť vhodné vlákno a gule, aby ste pozorovali podkriticky tlmené kmity</a:t>
            </a:r>
          </a:p>
          <a:p>
            <a:r>
              <a:rPr lang="sk-SK" dirty="0" smtClean="0"/>
              <a:t>Postaviť zariadenie produkujúce pomerne homogénne pole</a:t>
            </a:r>
          </a:p>
          <a:p>
            <a:r>
              <a:rPr lang="sk-SK" dirty="0" smtClean="0"/>
              <a:t>Pridať magnetické pole a pozorovať tlmenie</a:t>
            </a:r>
          </a:p>
          <a:p>
            <a:r>
              <a:rPr lang="sk-SK" dirty="0" smtClean="0"/>
              <a:t>Meniť parametre, ktoré dokážete, a overiť, či závislosť kvalitatívne sedí s teóriou</a:t>
            </a:r>
          </a:p>
          <a:p>
            <a:endParaRPr lang="sk-SK" dirty="0" smtClean="0"/>
          </a:p>
          <a:p>
            <a:r>
              <a:rPr lang="sk-SK" dirty="0" smtClean="0"/>
              <a:t>Pokročilé riešenie – pokúsiť sa exaktne vypočítať vírivé prúdy a tlmiaci krútiaci moment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77271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Literatúra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585" y="1825625"/>
            <a:ext cx="1056621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www.teachspin.com/torsional-oscillator</a:t>
            </a: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r>
              <a:rPr lang="sk-SK" dirty="0">
                <a:hlinkClick r:id="rId3"/>
              </a:rPr>
              <a:t>https://mechcontent.com/torsional-pendulum</a:t>
            </a:r>
            <a:r>
              <a:rPr lang="sk-SK" dirty="0" smtClean="0">
                <a:hlinkClick r:id="rId3"/>
              </a:rPr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>
                <a:hlinkClick r:id="rId3"/>
              </a:rPr>
              <a:t>https</a:t>
            </a:r>
            <a:r>
              <a:rPr lang="sk-SK" dirty="0">
                <a:hlinkClick r:id="rId3"/>
              </a:rPr>
              <a:t>://drive.google.com/file/d/0B1nZP55TUGJMMXJpd1RzLXpqSzg/view?resourcekey=0-OO_mqPvW44KC7LtqMlXrGA/mechcontent.com/torsional-pendulum</a:t>
            </a:r>
            <a:r>
              <a:rPr lang="sk-SK" dirty="0" smtClean="0">
                <a:hlinkClick r:id="rId3"/>
              </a:rPr>
              <a:t>/</a:t>
            </a:r>
            <a:r>
              <a:rPr lang="sk-SK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>
                <a:hlinkClick r:id="rId4"/>
              </a:rPr>
              <a:t>https://</a:t>
            </a:r>
            <a:r>
              <a:rPr lang="sk-SK" dirty="0" smtClean="0">
                <a:hlinkClick r:id="rId4"/>
              </a:rPr>
              <a:t>en.wikipedia.org/wiki/Helmholtz_coil</a:t>
            </a:r>
            <a:r>
              <a:rPr lang="sk-SK" dirty="0" smtClean="0"/>
              <a:t> </a:t>
            </a: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American Journal of Physics (</a:t>
            </a:r>
            <a:r>
              <a:rPr lang="en-US" dirty="0" err="1"/>
              <a:t>Youngquist</a:t>
            </a:r>
            <a:r>
              <a:rPr lang="en-US" dirty="0"/>
              <a:t> et al., Am. J. Phys., Vol. 84, No. </a:t>
            </a:r>
            <a:r>
              <a:rPr lang="en-US"/>
              <a:t>3, March 2016)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0783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Demonštrácia javu</a:t>
            </a:r>
            <a:endParaRPr lang="sk-SK" dirty="0"/>
          </a:p>
        </p:txBody>
      </p:sp>
      <p:pic>
        <p:nvPicPr>
          <p:cNvPr id="4" name="Kmitajuci_valec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4707" y="1812276"/>
            <a:ext cx="7735888" cy="4351338"/>
          </a:xfrm>
        </p:spPr>
      </p:pic>
    </p:spTree>
    <p:extLst>
      <p:ext uri="{BB962C8B-B14F-4D97-AF65-F5344CB8AC3E}">
        <p14:creationId xmlns:p14="http://schemas.microsoft.com/office/powerpoint/2010/main" val="110224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Torzné kmity - netlmené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7156" y="1825625"/>
            <a:ext cx="8076644" cy="4351338"/>
          </a:xfrm>
        </p:spPr>
        <p:txBody>
          <a:bodyPr/>
          <a:lstStyle/>
          <a:p>
            <a:r>
              <a:rPr lang="sk-SK" dirty="0" smtClean="0"/>
              <a:t>Skrútenie drôtu vytvára vratný moment sily</a:t>
            </a:r>
          </a:p>
          <a:p>
            <a:r>
              <a:rPr lang="sk-SK" dirty="0" smtClean="0"/>
              <a:t>Tuhosť drôtu spolu s momentom zotrvačnosti gule určuje frekvenciu kmitov</a:t>
            </a:r>
            <a:endParaRPr lang="sk-S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120" y="1842148"/>
            <a:ext cx="2149888" cy="4418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7880" y="3157014"/>
            <a:ext cx="6687802" cy="355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5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Torzné kmity - netlmené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7156" y="1825625"/>
            <a:ext cx="8076644" cy="4351338"/>
          </a:xfrm>
        </p:spPr>
        <p:txBody>
          <a:bodyPr/>
          <a:lstStyle/>
          <a:p>
            <a:r>
              <a:rPr lang="sk-SK" dirty="0" smtClean="0"/>
              <a:t>Dlhý a tenký drôt – pomalé kmity</a:t>
            </a:r>
            <a:r>
              <a:rPr lang="sk-SK" dirty="0"/>
              <a:t>, je </a:t>
            </a:r>
            <a:r>
              <a:rPr lang="sk-SK" dirty="0" smtClean="0"/>
              <a:t>možných mnoho </a:t>
            </a:r>
            <a:r>
              <a:rPr lang="sk-SK" dirty="0"/>
              <a:t>otočiek gule</a:t>
            </a:r>
            <a:endParaRPr lang="sk-SK" dirty="0" smtClean="0"/>
          </a:p>
          <a:p>
            <a:r>
              <a:rPr lang="sk-SK" dirty="0" smtClean="0"/>
              <a:t>Krátky a hrubý drôt – rýchle kmity s menšou amplitúdou</a:t>
            </a:r>
            <a:endParaRPr lang="sk-S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120" y="1842148"/>
            <a:ext cx="2149888" cy="44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43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Torzné kmity - tlmenie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7156" y="1628566"/>
            <a:ext cx="8076644" cy="5099281"/>
          </a:xfrm>
        </p:spPr>
        <p:txBody>
          <a:bodyPr>
            <a:normAutofit/>
          </a:bodyPr>
          <a:lstStyle/>
          <a:p>
            <a:r>
              <a:rPr lang="sk-SK" dirty="0" smtClean="0"/>
              <a:t>Príčiny tlmenia bez prítomnosti magnetického poľa:</a:t>
            </a:r>
          </a:p>
          <a:p>
            <a:pPr lvl="1"/>
            <a:r>
              <a:rPr lang="sk-SK" dirty="0" smtClean="0"/>
              <a:t>Trenie gule o vzduch (overiť </a:t>
            </a:r>
            <a:r>
              <a:rPr lang="sk-SK" dirty="0" err="1" smtClean="0"/>
              <a:t>Reynoldsovo</a:t>
            </a:r>
            <a:r>
              <a:rPr lang="sk-SK" dirty="0" smtClean="0"/>
              <a:t> číslo):</a:t>
            </a:r>
          </a:p>
          <a:p>
            <a:pPr lvl="2"/>
            <a:r>
              <a:rPr lang="sk-SK" dirty="0" smtClean="0"/>
              <a:t>Exponenciálny pokles (laminárne prúdenie)</a:t>
            </a:r>
            <a:br>
              <a:rPr lang="sk-SK" dirty="0" smtClean="0"/>
            </a:br>
            <a:r>
              <a:rPr lang="sk-SK" dirty="0" smtClean="0"/>
              <a:t>F ~ v</a:t>
            </a:r>
          </a:p>
          <a:p>
            <a:pPr lvl="2"/>
            <a:endParaRPr lang="sk-SK" dirty="0"/>
          </a:p>
          <a:p>
            <a:pPr lvl="2"/>
            <a:endParaRPr lang="sk-SK" dirty="0" smtClean="0"/>
          </a:p>
          <a:p>
            <a:pPr lvl="2"/>
            <a:r>
              <a:rPr lang="sk-SK" dirty="0" smtClean="0"/>
              <a:t>Prudší pokles (turbulentné prúdenie)</a:t>
            </a:r>
            <a:br>
              <a:rPr lang="sk-SK" dirty="0" smtClean="0"/>
            </a:br>
            <a:r>
              <a:rPr lang="sk-SK" dirty="0" smtClean="0"/>
              <a:t>F ~ v</a:t>
            </a:r>
            <a:r>
              <a:rPr lang="sk-SK" baseline="30000" dirty="0" smtClean="0"/>
              <a:t>2</a:t>
            </a:r>
          </a:p>
          <a:p>
            <a:pPr lvl="2"/>
            <a:endParaRPr lang="sk-SK" dirty="0" smtClean="0"/>
          </a:p>
          <a:p>
            <a:pPr lvl="2"/>
            <a:endParaRPr lang="sk-SK" dirty="0" smtClean="0"/>
          </a:p>
          <a:p>
            <a:pPr lvl="2"/>
            <a:endParaRPr lang="sk-SK" dirty="0"/>
          </a:p>
          <a:p>
            <a:pPr lvl="2"/>
            <a:r>
              <a:rPr lang="sk-SK" dirty="0" smtClean="0"/>
              <a:t>Vznik tepla pri deformácii závesu</a:t>
            </a:r>
          </a:p>
          <a:p>
            <a:pPr lvl="1"/>
            <a:r>
              <a:rPr lang="sk-SK" dirty="0" smtClean="0"/>
              <a:t>Prenos vibrácii do pružného stojana</a:t>
            </a:r>
          </a:p>
          <a:p>
            <a:pPr lvl="1"/>
            <a:endParaRPr lang="sk-S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120" y="1842148"/>
            <a:ext cx="2149888" cy="4418488"/>
          </a:xfrm>
          <a:prstGeom prst="rect">
            <a:avLst/>
          </a:prstGeom>
        </p:spPr>
      </p:pic>
      <p:pic>
        <p:nvPicPr>
          <p:cNvPr id="1026" name="Picture 2" descr="pic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9365" y="2534731"/>
            <a:ext cx="2381698" cy="180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6545" y="4479139"/>
            <a:ext cx="2344518" cy="179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75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Tlmenie homogénnym magnetickým poľom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466" y="2095778"/>
            <a:ext cx="6668334" cy="5099281"/>
          </a:xfrm>
        </p:spPr>
        <p:txBody>
          <a:bodyPr>
            <a:normAutofit/>
          </a:bodyPr>
          <a:lstStyle/>
          <a:p>
            <a:r>
              <a:rPr lang="sk-SK" dirty="0" smtClean="0"/>
              <a:t>Náboj (elektróny) sa pohybuje v magnetickom poli</a:t>
            </a:r>
          </a:p>
          <a:p>
            <a:r>
              <a:rPr lang="sk-SK" dirty="0" smtClean="0"/>
              <a:t>Magnetická sila pôsobiaca na náboj vyvoláva prúd (vírivé prúdy)</a:t>
            </a:r>
          </a:p>
          <a:p>
            <a:r>
              <a:rPr lang="sk-SK" dirty="0" smtClean="0"/>
              <a:t>Magnetická sila pôsobiaca na vírivý prúd pôsobí proti príčine, ktorá prúd vyvolala = proti pohybu gule</a:t>
            </a:r>
          </a:p>
          <a:p>
            <a:endParaRPr lang="sk-SK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469" y="1896228"/>
            <a:ext cx="4136038" cy="327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51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Tlmenie homogénnym magnetickým poľom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4625" y="2095777"/>
            <a:ext cx="7389175" cy="5099281"/>
          </a:xfrm>
        </p:spPr>
        <p:txBody>
          <a:bodyPr>
            <a:normAutofit/>
          </a:bodyPr>
          <a:lstStyle/>
          <a:p>
            <a:r>
              <a:rPr lang="sk-SK" dirty="0" smtClean="0"/>
              <a:t>Sila vždy pôsobí nahor (vpredu) a nadol (vzadu)</a:t>
            </a:r>
          </a:p>
          <a:p>
            <a:r>
              <a:rPr lang="sk-SK" dirty="0" err="1" smtClean="0"/>
              <a:t>Prúdočiary</a:t>
            </a:r>
            <a:r>
              <a:rPr lang="sk-SK" dirty="0" smtClean="0"/>
              <a:t> majú tvar kružníc</a:t>
            </a:r>
          </a:p>
          <a:p>
            <a:r>
              <a:rPr lang="sk-SK" dirty="0" smtClean="0"/>
              <a:t>Silu môžeme vyjadriť pomocou elektrického poľa</a:t>
            </a:r>
          </a:p>
          <a:p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endParaRPr lang="sk-SK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535" y="1748707"/>
            <a:ext cx="3570833" cy="3076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478" y="3944600"/>
            <a:ext cx="2696627" cy="14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71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Tlmenie homogénnym magnetickým poľom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0987" y="1690688"/>
            <a:ext cx="5273374" cy="5099281"/>
          </a:xfrm>
        </p:spPr>
        <p:txBody>
          <a:bodyPr>
            <a:normAutofit/>
          </a:bodyPr>
          <a:lstStyle/>
          <a:p>
            <a:r>
              <a:rPr lang="sk-SK" dirty="0" smtClean="0"/>
              <a:t>Elektrické pole závisí od miesta na povrchu gule (rôzna veľkosť rýchlosti, rôzny smer rýchlosti)</a:t>
            </a:r>
          </a:p>
          <a:p>
            <a:r>
              <a:rPr lang="sk-SK" dirty="0" smtClean="0"/>
              <a:t>Integrál z </a:t>
            </a:r>
            <a:r>
              <a:rPr lang="sk-SK" dirty="0" err="1" smtClean="0"/>
              <a:t>E</a:t>
            </a:r>
            <a:r>
              <a:rPr lang="sk-SK" baseline="-25000" dirty="0" err="1" smtClean="0"/>
              <a:t>ll</a:t>
            </a:r>
            <a:r>
              <a:rPr lang="sk-SK" baseline="-25000" dirty="0" smtClean="0"/>
              <a:t> </a:t>
            </a:r>
            <a:r>
              <a:rPr lang="sk-SK" dirty="0" smtClean="0"/>
              <a:t>pozdĺž </a:t>
            </a:r>
            <a:r>
              <a:rPr lang="sk-SK" dirty="0" err="1" smtClean="0"/>
              <a:t>prúdočiary</a:t>
            </a:r>
            <a:r>
              <a:rPr lang="sk-SK" dirty="0" smtClean="0"/>
              <a:t> určuje napätie pôsobiace na prstenec. 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Rýchly kvalitatívny odhad </a:t>
            </a:r>
            <a:r>
              <a:rPr lang="sk-SK" dirty="0" smtClean="0"/>
              <a:t>možno urobiť za predpokladu, že veličiny sú konštantné.</a:t>
            </a:r>
          </a:p>
          <a:p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endParaRPr lang="sk-SK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47" y="1948940"/>
            <a:ext cx="6260998" cy="41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99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Odhad tlmenia</a:t>
            </a:r>
            <a:endParaRPr lang="sk-SK" dirty="0"/>
          </a:p>
        </p:txBody>
      </p:sp>
      <p:sp>
        <p:nvSpPr>
          <p:cNvPr id="9" name="TextBox 8"/>
          <p:cNvSpPr txBox="1"/>
          <p:nvPr/>
        </p:nvSpPr>
        <p:spPr>
          <a:xfrm>
            <a:off x="7575504" y="1114543"/>
            <a:ext cx="439179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 smtClean="0"/>
              <a:t>Brzdná sila je úmerná uhlovej rýchlosti, teda</a:t>
            </a:r>
            <a:br>
              <a:rPr lang="sk-SK" sz="2800" dirty="0" smtClean="0"/>
            </a:br>
            <a:r>
              <a:rPr lang="sk-SK" sz="2800" dirty="0" smtClean="0"/>
              <a:t>zánik kmitov bude exponenciálny [3]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 smtClean="0"/>
              <a:t>Veľká brzdná sila: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800" dirty="0" smtClean="0"/>
              <a:t>Dobre vodivý materiál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800" dirty="0" smtClean="0"/>
              <a:t>Hrubá stena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800" dirty="0" smtClean="0"/>
              <a:t>Silné magnetické pole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800" dirty="0" smtClean="0"/>
              <a:t>Veľký vplyv polomeru 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" y="1615218"/>
            <a:ext cx="7795760" cy="422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51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536</Words>
  <Application>Microsoft Office PowerPoint</Application>
  <PresentationFormat>Widescreen</PresentationFormat>
  <Paragraphs>112</Paragraphs>
  <Slides>19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2. Kmitajúca guľa</vt:lpstr>
      <vt:lpstr>Demonštrácia javu</vt:lpstr>
      <vt:lpstr>Torzné kmity - netlmené</vt:lpstr>
      <vt:lpstr>Torzné kmity - netlmené</vt:lpstr>
      <vt:lpstr>Torzné kmity - tlmenie</vt:lpstr>
      <vt:lpstr>Tlmenie homogénnym magnetickým poľom</vt:lpstr>
      <vt:lpstr>Tlmenie homogénnym magnetickým poľom</vt:lpstr>
      <vt:lpstr>Tlmenie homogénnym magnetickým poľom</vt:lpstr>
      <vt:lpstr>Odhad tlmenia</vt:lpstr>
      <vt:lpstr>Vplyv veľkosti tlmenia na kmity</vt:lpstr>
      <vt:lpstr>Kritické tlmenie</vt:lpstr>
      <vt:lpstr>Pokles amplitúdy pri podkritickom tlmení</vt:lpstr>
      <vt:lpstr>Nehomogénne pole</vt:lpstr>
      <vt:lpstr>Ako získať guľu vodivú na povrchu</vt:lpstr>
      <vt:lpstr>Ako vytvoriť homogénne magnetické pole</vt:lpstr>
      <vt:lpstr>Ako vytvoriť homogénne magnetické pole</vt:lpstr>
      <vt:lpstr>Čo a ako merať</vt:lpstr>
      <vt:lpstr>Aké experimenty robiť</vt:lpstr>
      <vt:lpstr>Literatúra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Kmitajúca guľa</dc:title>
  <dc:creator>Microsoft account</dc:creator>
  <cp:lastModifiedBy>Microsoft account</cp:lastModifiedBy>
  <cp:revision>45</cp:revision>
  <dcterms:created xsi:type="dcterms:W3CDTF">2022-10-03T18:38:44Z</dcterms:created>
  <dcterms:modified xsi:type="dcterms:W3CDTF">2022-10-12T08:33:48Z</dcterms:modified>
</cp:coreProperties>
</file>